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90" r:id="rId2"/>
    <p:sldId id="619" r:id="rId3"/>
    <p:sldId id="666" r:id="rId4"/>
    <p:sldId id="566" r:id="rId5"/>
    <p:sldId id="391" r:id="rId6"/>
    <p:sldId id="670" r:id="rId7"/>
    <p:sldId id="673" r:id="rId8"/>
    <p:sldId id="684" r:id="rId9"/>
    <p:sldId id="685" r:id="rId10"/>
    <p:sldId id="686" r:id="rId11"/>
    <p:sldId id="687" r:id="rId12"/>
    <p:sldId id="688" r:id="rId13"/>
    <p:sldId id="689" r:id="rId14"/>
    <p:sldId id="690" r:id="rId15"/>
    <p:sldId id="672" r:id="rId16"/>
    <p:sldId id="691" r:id="rId17"/>
    <p:sldId id="692" r:id="rId18"/>
    <p:sldId id="693" r:id="rId19"/>
    <p:sldId id="683" r:id="rId20"/>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12/22/2019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12/22/2019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12/22/2019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12/22/2019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12/22/2019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12/22/2019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12/22/2019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222222"/>
        </a:solidFill>
        <a:effectLst/>
      </p:bgPr>
    </p:bg>
    <p:spTree>
      <p:nvGrpSpPr>
        <p:cNvPr id="1" name=""/>
        <p:cNvGrpSpPr/>
        <p:nvPr/>
      </p:nvGrpSpPr>
      <p:grpSpPr>
        <a:xfrm>
          <a:off x="0" y="0"/>
          <a:ext cx="0" cy="0"/>
          <a:chOff x="0" y="0"/>
          <a:chExt cx="0" cy="0"/>
        </a:xfrm>
      </p:grpSpPr>
      <p:pic>
        <p:nvPicPr>
          <p:cNvPr id="8" name="Picture 7" descr="A star filled sky&#10;&#10;Description automatically generated">
            <a:extLst>
              <a:ext uri="{FF2B5EF4-FFF2-40B4-BE49-F238E27FC236}">
                <a16:creationId xmlns:a16="http://schemas.microsoft.com/office/drawing/2014/main" id="{F85BBF8C-52E8-4E1C-86D3-DB673F188E5B}"/>
              </a:ext>
            </a:extLst>
          </p:cNvPr>
          <p:cNvPicPr>
            <a:picLocks noChangeAspect="1"/>
          </p:cNvPicPr>
          <p:nvPr/>
        </p:nvPicPr>
        <p:blipFill>
          <a:blip r:embed="rId2"/>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9F815ED3-B693-41E3-B462-6BBA6BAFA39D}"/>
              </a:ext>
            </a:extLst>
          </p:cNvPr>
          <p:cNvSpPr txBox="1"/>
          <p:nvPr/>
        </p:nvSpPr>
        <p:spPr>
          <a:xfrm>
            <a:off x="-1" y="1490008"/>
            <a:ext cx="6688901" cy="1938992"/>
          </a:xfrm>
          <a:prstGeom prst="rect">
            <a:avLst/>
          </a:prstGeom>
          <a:noFill/>
        </p:spPr>
        <p:txBody>
          <a:bodyPr wrap="square" rtlCol="0">
            <a:spAutoFit/>
          </a:bodyPr>
          <a:lstStyle/>
          <a:p>
            <a:pPr algn="ctr"/>
            <a:r>
              <a:rPr lang="en-US" sz="4000" b="1" dirty="0">
                <a:latin typeface="Candara" panose="020E0502030303020204" pitchFamily="34" charset="0"/>
              </a:rPr>
              <a:t>Considerable Contemplations of Christ for Christmas</a:t>
            </a:r>
          </a:p>
          <a:p>
            <a:pPr algn="ctr"/>
            <a:r>
              <a:rPr lang="en-US" sz="4000" b="1" dirty="0">
                <a:latin typeface="Candara" panose="020E0502030303020204" pitchFamily="34" charset="0"/>
              </a:rPr>
              <a:t>Hebrews 1:1-14 (Part 2)</a:t>
            </a:r>
          </a:p>
        </p:txBody>
      </p:sp>
    </p:spTree>
    <p:extLst>
      <p:ext uri="{BB962C8B-B14F-4D97-AF65-F5344CB8AC3E}">
        <p14:creationId xmlns:p14="http://schemas.microsoft.com/office/powerpoint/2010/main" val="1326308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Jesus as “the” SON OF GOD</a:t>
            </a:r>
          </a:p>
        </p:txBody>
      </p:sp>
      <p:sp>
        <p:nvSpPr>
          <p:cNvPr id="4" name="TextBox 3">
            <a:extLst>
              <a:ext uri="{FF2B5EF4-FFF2-40B4-BE49-F238E27FC236}">
                <a16:creationId xmlns:a16="http://schemas.microsoft.com/office/drawing/2014/main" id="{6FC62573-64E8-45C3-B08D-5EF4BB8D701C}"/>
              </a:ext>
            </a:extLst>
          </p:cNvPr>
          <p:cNvSpPr txBox="1"/>
          <p:nvPr/>
        </p:nvSpPr>
        <p:spPr>
          <a:xfrm>
            <a:off x="303182" y="1007660"/>
            <a:ext cx="11590636" cy="5016758"/>
          </a:xfrm>
          <a:prstGeom prst="rect">
            <a:avLst/>
          </a:prstGeom>
          <a:noFill/>
        </p:spPr>
        <p:txBody>
          <a:bodyPr wrap="square" rtlCol="0">
            <a:spAutoFit/>
          </a:bodyPr>
          <a:lstStyle/>
          <a:p>
            <a:pPr marL="457200" lvl="0" indent="-457200" algn="just">
              <a:buFont typeface="Wingdings" panose="05000000000000000000" pitchFamily="2" charset="2"/>
              <a:buChar char="§"/>
            </a:pPr>
            <a:r>
              <a:rPr lang="en-US" sz="3200" dirty="0"/>
              <a:t>The apostle Paul highlighted the unique, singular Sonship of Jesus in his letter to the Romans saying, </a:t>
            </a:r>
            <a:r>
              <a:rPr lang="en-US" sz="3200" i="1" dirty="0"/>
              <a:t>“1 Paul, a bond-servant of Christ Jesus, called as an apostle, set apart for the gospel of God, 2 which He promised beforehand through His prophets in the holy Scriptures, 3 concerning </a:t>
            </a:r>
            <a:r>
              <a:rPr lang="en-US" sz="3200" b="1" i="1" dirty="0"/>
              <a:t>His Son</a:t>
            </a:r>
            <a:r>
              <a:rPr lang="en-US" sz="3200" i="1" dirty="0"/>
              <a:t>, who was born of a descendant of David according to the flesh, 4 who was declared </a:t>
            </a:r>
            <a:r>
              <a:rPr lang="en-US" sz="3200" b="1" i="1" dirty="0"/>
              <a:t>the Son of God</a:t>
            </a:r>
            <a:r>
              <a:rPr lang="en-US" sz="3200" i="1" dirty="0"/>
              <a:t> with power by the resurrection from the dead, according to the Spirit of holiness, Jesus Christ our Lord…”</a:t>
            </a:r>
            <a:r>
              <a:rPr lang="en-US" sz="3200" dirty="0"/>
              <a:t> (Romans 1:1-4).</a:t>
            </a:r>
          </a:p>
        </p:txBody>
      </p:sp>
    </p:spTree>
    <p:extLst>
      <p:ext uri="{BB962C8B-B14F-4D97-AF65-F5344CB8AC3E}">
        <p14:creationId xmlns:p14="http://schemas.microsoft.com/office/powerpoint/2010/main" val="220242410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Jesus as “the” SON OF GOD</a:t>
            </a:r>
          </a:p>
        </p:txBody>
      </p:sp>
      <p:sp>
        <p:nvSpPr>
          <p:cNvPr id="4" name="TextBox 3">
            <a:extLst>
              <a:ext uri="{FF2B5EF4-FFF2-40B4-BE49-F238E27FC236}">
                <a16:creationId xmlns:a16="http://schemas.microsoft.com/office/drawing/2014/main" id="{6FC62573-64E8-45C3-B08D-5EF4BB8D701C}"/>
              </a:ext>
            </a:extLst>
          </p:cNvPr>
          <p:cNvSpPr txBox="1"/>
          <p:nvPr/>
        </p:nvSpPr>
        <p:spPr>
          <a:xfrm>
            <a:off x="303182" y="1007660"/>
            <a:ext cx="11590636" cy="4524315"/>
          </a:xfrm>
          <a:prstGeom prst="rect">
            <a:avLst/>
          </a:prstGeom>
          <a:noFill/>
        </p:spPr>
        <p:txBody>
          <a:bodyPr wrap="square" rtlCol="0">
            <a:spAutoFit/>
          </a:bodyPr>
          <a:lstStyle/>
          <a:p>
            <a:pPr marL="285750" lvl="0" indent="-285750" algn="just">
              <a:buFont typeface="Wingdings" panose="05000000000000000000" pitchFamily="2" charset="2"/>
              <a:buChar char="§"/>
            </a:pPr>
            <a:r>
              <a:rPr lang="en-US" sz="3200" dirty="0"/>
              <a:t>Jesus said of Himself: </a:t>
            </a:r>
            <a:r>
              <a:rPr lang="en-US" sz="3200" i="1" dirty="0"/>
              <a:t>“For God so loved the world, that He gave </a:t>
            </a:r>
            <a:r>
              <a:rPr lang="en-US" sz="3200" b="1" i="1" dirty="0"/>
              <a:t>His only begotten Son</a:t>
            </a:r>
            <a:r>
              <a:rPr lang="en-US" sz="3200" i="1" dirty="0"/>
              <a:t>, that whoever believes in Him shall not perish, but have eternal life.”</a:t>
            </a:r>
            <a:r>
              <a:rPr lang="en-US" sz="3200" dirty="0"/>
              <a:t> (John 3:16).  Or, as the Amplified Bible puts it, </a:t>
            </a:r>
            <a:r>
              <a:rPr lang="en-US" sz="3200" i="1" dirty="0"/>
              <a:t>“For God so greatly loved and dearly prized the world that He [even] gave up </a:t>
            </a:r>
            <a:r>
              <a:rPr lang="en-US" sz="3200" b="1" i="1" dirty="0"/>
              <a:t>His only begotten (unique) Son</a:t>
            </a:r>
            <a:r>
              <a:rPr lang="en-US" sz="3200" i="1" dirty="0"/>
              <a:t>, so that whoever believes in (trusts in, clings to, relies on) Him shall not perish (come to destruction, be lost) but have eternal (everlasting) life.”</a:t>
            </a:r>
            <a:r>
              <a:rPr lang="en-US" sz="3200" dirty="0"/>
              <a:t> </a:t>
            </a:r>
          </a:p>
        </p:txBody>
      </p:sp>
    </p:spTree>
    <p:extLst>
      <p:ext uri="{BB962C8B-B14F-4D97-AF65-F5344CB8AC3E}">
        <p14:creationId xmlns:p14="http://schemas.microsoft.com/office/powerpoint/2010/main" val="18239990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Applications</a:t>
            </a:r>
          </a:p>
        </p:txBody>
      </p:sp>
      <p:sp>
        <p:nvSpPr>
          <p:cNvPr id="4" name="TextBox 3">
            <a:extLst>
              <a:ext uri="{FF2B5EF4-FFF2-40B4-BE49-F238E27FC236}">
                <a16:creationId xmlns:a16="http://schemas.microsoft.com/office/drawing/2014/main" id="{6FC62573-64E8-45C3-B08D-5EF4BB8D701C}"/>
              </a:ext>
            </a:extLst>
          </p:cNvPr>
          <p:cNvSpPr txBox="1"/>
          <p:nvPr/>
        </p:nvSpPr>
        <p:spPr>
          <a:xfrm>
            <a:off x="303182" y="1007660"/>
            <a:ext cx="11590636" cy="2308324"/>
          </a:xfrm>
          <a:prstGeom prst="rect">
            <a:avLst/>
          </a:prstGeom>
          <a:noFill/>
        </p:spPr>
        <p:txBody>
          <a:bodyPr wrap="square" rtlCol="0">
            <a:spAutoFit/>
          </a:bodyPr>
          <a:lstStyle/>
          <a:p>
            <a:pPr marL="742950" lvl="0" indent="-742950" algn="just">
              <a:buAutoNum type="arabicParenBoth"/>
            </a:pPr>
            <a:r>
              <a:rPr lang="en-US" sz="3600" dirty="0"/>
              <a:t>Jesus is worthy of our utmost and whole-hearted worship (which is what Christmas celebrations ought to be); and, </a:t>
            </a:r>
          </a:p>
          <a:p>
            <a:pPr marL="742950" lvl="0" indent="-742950" algn="just">
              <a:buAutoNum type="arabicParenBoth"/>
            </a:pPr>
            <a:r>
              <a:rPr lang="en-US" sz="3600" dirty="0"/>
              <a:t>Jesus is to be recognized as the heir of all things.</a:t>
            </a:r>
          </a:p>
        </p:txBody>
      </p:sp>
    </p:spTree>
    <p:extLst>
      <p:ext uri="{BB962C8B-B14F-4D97-AF65-F5344CB8AC3E}">
        <p14:creationId xmlns:p14="http://schemas.microsoft.com/office/powerpoint/2010/main" val="95117090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3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Jesus is Worthy of our Worship</a:t>
            </a:r>
          </a:p>
        </p:txBody>
      </p:sp>
      <p:sp>
        <p:nvSpPr>
          <p:cNvPr id="4" name="TextBox 3">
            <a:extLst>
              <a:ext uri="{FF2B5EF4-FFF2-40B4-BE49-F238E27FC236}">
                <a16:creationId xmlns:a16="http://schemas.microsoft.com/office/drawing/2014/main" id="{6FC62573-64E8-45C3-B08D-5EF4BB8D701C}"/>
              </a:ext>
            </a:extLst>
          </p:cNvPr>
          <p:cNvSpPr txBox="1"/>
          <p:nvPr/>
        </p:nvSpPr>
        <p:spPr>
          <a:xfrm>
            <a:off x="303182" y="1007660"/>
            <a:ext cx="11590636" cy="954107"/>
          </a:xfrm>
          <a:prstGeom prst="rect">
            <a:avLst/>
          </a:prstGeom>
          <a:noFill/>
        </p:spPr>
        <p:txBody>
          <a:bodyPr wrap="square" rtlCol="0">
            <a:spAutoFit/>
          </a:bodyPr>
          <a:lstStyle/>
          <a:p>
            <a:pPr algn="just"/>
            <a:r>
              <a:rPr lang="en-US" sz="2800" i="1" dirty="0"/>
              <a:t>And when He again brings the firstborn into the world, He says, "AND LET ALL THE ANGELS OF GOD WORSHIP HIM." (Hebrews 1:6)</a:t>
            </a:r>
            <a:endParaRPr lang="en-US" sz="2800" dirty="0"/>
          </a:p>
        </p:txBody>
      </p:sp>
      <p:sp>
        <p:nvSpPr>
          <p:cNvPr id="5" name="TextBox 4">
            <a:extLst>
              <a:ext uri="{FF2B5EF4-FFF2-40B4-BE49-F238E27FC236}">
                <a16:creationId xmlns:a16="http://schemas.microsoft.com/office/drawing/2014/main" id="{D8111563-AB77-417C-BE09-BD3492F766D7}"/>
              </a:ext>
            </a:extLst>
          </p:cNvPr>
          <p:cNvSpPr txBox="1"/>
          <p:nvPr/>
        </p:nvSpPr>
        <p:spPr>
          <a:xfrm>
            <a:off x="290692" y="2389251"/>
            <a:ext cx="11590636" cy="954107"/>
          </a:xfrm>
          <a:prstGeom prst="rect">
            <a:avLst/>
          </a:prstGeom>
          <a:noFill/>
        </p:spPr>
        <p:txBody>
          <a:bodyPr wrap="square" rtlCol="0">
            <a:spAutoFit/>
          </a:bodyPr>
          <a:lstStyle/>
          <a:p>
            <a:pPr algn="just"/>
            <a:r>
              <a:rPr lang="en-US" sz="2800" i="1" dirty="0"/>
              <a:t>“Firstborn” – a term of rank and position, not of chronology (see Colossians 1:18)</a:t>
            </a:r>
            <a:endParaRPr lang="en-US" sz="2800" dirty="0"/>
          </a:p>
        </p:txBody>
      </p:sp>
    </p:spTree>
    <p:extLst>
      <p:ext uri="{BB962C8B-B14F-4D97-AF65-F5344CB8AC3E}">
        <p14:creationId xmlns:p14="http://schemas.microsoft.com/office/powerpoint/2010/main" val="425914089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92D050"/>
              </a:buClr>
              <a:buSzPct val="100000"/>
              <a:buFont typeface="+mj-lt"/>
              <a:buAutoNum type="romanUcPeriod" startAt="5"/>
            </a:pPr>
            <a:r>
              <a:rPr lang="en-US" sz="3800" b="1" cap="none" dirty="0">
                <a:solidFill>
                  <a:srgbClr val="92D050"/>
                </a:solidFill>
                <a:latin typeface="+mn-lt"/>
              </a:rPr>
              <a:t>Jesus is the Heir of all things </a:t>
            </a:r>
            <a:r>
              <a:rPr lang="en-US" sz="3800" b="1" cap="none" baseline="30000" dirty="0">
                <a:solidFill>
                  <a:srgbClr val="92D050"/>
                </a:solidFill>
                <a:latin typeface="+mn-lt"/>
              </a:rPr>
              <a:t>(1:2)</a:t>
            </a:r>
          </a:p>
        </p:txBody>
      </p:sp>
      <p:sp>
        <p:nvSpPr>
          <p:cNvPr id="4" name="TextBox 3">
            <a:extLst>
              <a:ext uri="{FF2B5EF4-FFF2-40B4-BE49-F238E27FC236}">
                <a16:creationId xmlns:a16="http://schemas.microsoft.com/office/drawing/2014/main" id="{40D65616-5A07-4C05-8408-CD3EAD019E40}"/>
              </a:ext>
            </a:extLst>
          </p:cNvPr>
          <p:cNvSpPr txBox="1"/>
          <p:nvPr/>
        </p:nvSpPr>
        <p:spPr>
          <a:xfrm>
            <a:off x="300682" y="847455"/>
            <a:ext cx="11590636" cy="830997"/>
          </a:xfrm>
          <a:prstGeom prst="rect">
            <a:avLst/>
          </a:prstGeom>
          <a:noFill/>
        </p:spPr>
        <p:txBody>
          <a:bodyPr wrap="square" rtlCol="0">
            <a:spAutoFit/>
          </a:bodyPr>
          <a:lstStyle/>
          <a:p>
            <a:pPr algn="just"/>
            <a:r>
              <a:rPr lang="en-US" sz="2400" i="1" dirty="0"/>
              <a:t>[God]…in these last days has spoken to us in His Son, whom He appointed </a:t>
            </a:r>
            <a:r>
              <a:rPr lang="en-US" sz="2400" b="1" i="1" dirty="0">
                <a:solidFill>
                  <a:srgbClr val="92D050"/>
                </a:solidFill>
              </a:rPr>
              <a:t>HEIR</a:t>
            </a:r>
            <a:r>
              <a:rPr lang="en-US" sz="2400" i="1" dirty="0"/>
              <a:t> of all things…</a:t>
            </a:r>
            <a:endParaRPr lang="en-US" sz="2400" dirty="0"/>
          </a:p>
        </p:txBody>
      </p:sp>
      <p:sp>
        <p:nvSpPr>
          <p:cNvPr id="5" name="TextBox 4">
            <a:extLst>
              <a:ext uri="{FF2B5EF4-FFF2-40B4-BE49-F238E27FC236}">
                <a16:creationId xmlns:a16="http://schemas.microsoft.com/office/drawing/2014/main" id="{7D83373C-EF14-4085-BEBE-E1BC3B69199B}"/>
              </a:ext>
            </a:extLst>
          </p:cNvPr>
          <p:cNvSpPr txBox="1"/>
          <p:nvPr/>
        </p:nvSpPr>
        <p:spPr>
          <a:xfrm>
            <a:off x="288192" y="2573819"/>
            <a:ext cx="11590636" cy="2554545"/>
          </a:xfrm>
          <a:prstGeom prst="rect">
            <a:avLst/>
          </a:prstGeom>
          <a:noFill/>
        </p:spPr>
        <p:txBody>
          <a:bodyPr wrap="square" rtlCol="0">
            <a:spAutoFit/>
          </a:bodyPr>
          <a:lstStyle/>
          <a:p>
            <a:pPr algn="just"/>
            <a:r>
              <a:rPr lang="en-US" sz="3200" i="1" dirty="0"/>
              <a:t>7 I will surely tell of the decree of the Lord: He said to Me, 'You are My Son, Today I have begotten You. 8 Ask of Me, and I will surely give the nations as Your inheritance, And the very ends of the earth as Your possession.’</a:t>
            </a:r>
            <a:r>
              <a:rPr lang="en-US" sz="3200" dirty="0"/>
              <a:t> (Psalm 2:7-8)</a:t>
            </a:r>
          </a:p>
        </p:txBody>
      </p:sp>
    </p:spTree>
    <p:extLst>
      <p:ext uri="{BB962C8B-B14F-4D97-AF65-F5344CB8AC3E}">
        <p14:creationId xmlns:p14="http://schemas.microsoft.com/office/powerpoint/2010/main" val="707543154"/>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Colossians 1:16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2862322"/>
          </a:xfrm>
          <a:prstGeom prst="rect">
            <a:avLst/>
          </a:prstGeom>
          <a:noFill/>
        </p:spPr>
        <p:txBody>
          <a:bodyPr wrap="square" rtlCol="0">
            <a:spAutoFit/>
          </a:bodyPr>
          <a:lstStyle/>
          <a:p>
            <a:pPr algn="just"/>
            <a:r>
              <a:rPr lang="en-US" sz="3600" i="1" dirty="0"/>
              <a:t>“For by Him [in context, Jesus] all things were created, both in the heavens and on earth, visible and invisible, whether thrones or dominions or rulers or authorities — all things have been created through Him and for Him.”</a:t>
            </a:r>
          </a:p>
        </p:txBody>
      </p:sp>
    </p:spTree>
    <p:extLst>
      <p:ext uri="{BB962C8B-B14F-4D97-AF65-F5344CB8AC3E}">
        <p14:creationId xmlns:p14="http://schemas.microsoft.com/office/powerpoint/2010/main" val="413284231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Romans 8:16-17</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2862322"/>
          </a:xfrm>
          <a:prstGeom prst="rect">
            <a:avLst/>
          </a:prstGeom>
          <a:noFill/>
        </p:spPr>
        <p:txBody>
          <a:bodyPr wrap="square" rtlCol="0">
            <a:spAutoFit/>
          </a:bodyPr>
          <a:lstStyle/>
          <a:p>
            <a:pPr algn="just"/>
            <a:r>
              <a:rPr lang="en-US" sz="3600" i="1" dirty="0"/>
              <a:t>16 The Spirit Himself testifies with our spirit that we are children of God, 17 and if children, </a:t>
            </a:r>
            <a:r>
              <a:rPr lang="en-US" sz="3600" b="1" i="1" u="sng" dirty="0"/>
              <a:t>heirs</a:t>
            </a:r>
            <a:r>
              <a:rPr lang="en-US" sz="3600" i="1" dirty="0"/>
              <a:t> also, </a:t>
            </a:r>
            <a:r>
              <a:rPr lang="en-US" sz="3600" b="1" i="1" u="sng" dirty="0"/>
              <a:t>heirs</a:t>
            </a:r>
            <a:r>
              <a:rPr lang="en-US" sz="3600" i="1" dirty="0"/>
              <a:t> of God and fellow </a:t>
            </a:r>
            <a:r>
              <a:rPr lang="en-US" sz="3600" b="1" i="1" u="sng" dirty="0"/>
              <a:t>heirs</a:t>
            </a:r>
            <a:r>
              <a:rPr lang="en-US" sz="3600" i="1" dirty="0"/>
              <a:t> with Christ, if indeed we suffer with Him so that we may also be glorified with Him.</a:t>
            </a:r>
            <a:r>
              <a:rPr lang="en-US" sz="3600" dirty="0"/>
              <a:t> </a:t>
            </a:r>
            <a:endParaRPr lang="en-US" sz="3600" i="1" dirty="0"/>
          </a:p>
        </p:txBody>
      </p:sp>
    </p:spTree>
    <p:extLst>
      <p:ext uri="{BB962C8B-B14F-4D97-AF65-F5344CB8AC3E}">
        <p14:creationId xmlns:p14="http://schemas.microsoft.com/office/powerpoint/2010/main" val="224443921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Philippians 2:6-8</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3970318"/>
          </a:xfrm>
          <a:prstGeom prst="rect">
            <a:avLst/>
          </a:prstGeom>
          <a:noFill/>
        </p:spPr>
        <p:txBody>
          <a:bodyPr wrap="square" rtlCol="0">
            <a:spAutoFit/>
          </a:bodyPr>
          <a:lstStyle/>
          <a:p>
            <a:pPr algn="just"/>
            <a:r>
              <a:rPr lang="en-US" sz="3600" i="1" dirty="0"/>
              <a:t>6 who, although He existed in the form of God, did not regard equality with God a thing to be grasped, 7 but emptied Himself, taking the form of a bond-servant, and being made in the likeness of men. 8 Being found in appearance as a man, He humbled Himself by becoming obedient to the point of death, even death on a cross. </a:t>
            </a:r>
          </a:p>
        </p:txBody>
      </p:sp>
    </p:spTree>
    <p:extLst>
      <p:ext uri="{BB962C8B-B14F-4D97-AF65-F5344CB8AC3E}">
        <p14:creationId xmlns:p14="http://schemas.microsoft.com/office/powerpoint/2010/main" val="378505638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Philippians 2:9-11</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3970318"/>
          </a:xfrm>
          <a:prstGeom prst="rect">
            <a:avLst/>
          </a:prstGeom>
          <a:noFill/>
        </p:spPr>
        <p:txBody>
          <a:bodyPr wrap="square" rtlCol="0">
            <a:spAutoFit/>
          </a:bodyPr>
          <a:lstStyle/>
          <a:p>
            <a:pPr algn="just"/>
            <a:r>
              <a:rPr lang="en-US" sz="3600" i="1" dirty="0"/>
              <a:t>9 For this reason also, God highly exalted Him, and bestowed on Him the name which is above every name, 10 so that at the name of Jesus EVERY KNEE WILL BOW, of those who are in heaven and on earth and under the earth, 11 and that every tongue will confess that Jesus Christ is Lord, to the glory of God the Father.</a:t>
            </a:r>
          </a:p>
        </p:txBody>
      </p:sp>
    </p:spTree>
    <p:extLst>
      <p:ext uri="{BB962C8B-B14F-4D97-AF65-F5344CB8AC3E}">
        <p14:creationId xmlns:p14="http://schemas.microsoft.com/office/powerpoint/2010/main" val="419722869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star filled sky&#10;&#10;Description automatically generated">
            <a:extLst>
              <a:ext uri="{FF2B5EF4-FFF2-40B4-BE49-F238E27FC236}">
                <a16:creationId xmlns:a16="http://schemas.microsoft.com/office/drawing/2014/main" id="{F85BBF8C-52E8-4E1C-86D3-DB673F188E5B}"/>
              </a:ext>
            </a:extLst>
          </p:cNvPr>
          <p:cNvPicPr>
            <a:picLocks noChangeAspect="1"/>
          </p:cNvPicPr>
          <p:nvPr/>
        </p:nvPicPr>
        <p:blipFill>
          <a:blip r:embed="rId2"/>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9F815ED3-B693-41E3-B462-6BBA6BAFA39D}"/>
              </a:ext>
            </a:extLst>
          </p:cNvPr>
          <p:cNvSpPr txBox="1"/>
          <p:nvPr/>
        </p:nvSpPr>
        <p:spPr>
          <a:xfrm>
            <a:off x="-1" y="1490008"/>
            <a:ext cx="6688901" cy="1938992"/>
          </a:xfrm>
          <a:prstGeom prst="rect">
            <a:avLst/>
          </a:prstGeom>
          <a:noFill/>
        </p:spPr>
        <p:txBody>
          <a:bodyPr wrap="square" rtlCol="0">
            <a:spAutoFit/>
          </a:bodyPr>
          <a:lstStyle/>
          <a:p>
            <a:pPr algn="ctr"/>
            <a:r>
              <a:rPr lang="en-US" sz="4000" b="1" dirty="0">
                <a:latin typeface="Candara" panose="020E0502030303020204" pitchFamily="34" charset="0"/>
              </a:rPr>
              <a:t>Considerable Contemplations of Christ for Christmas</a:t>
            </a:r>
          </a:p>
          <a:p>
            <a:pPr algn="ctr"/>
            <a:r>
              <a:rPr lang="en-US" sz="4000" b="1" dirty="0">
                <a:latin typeface="Candara" panose="020E0502030303020204" pitchFamily="34" charset="0"/>
              </a:rPr>
              <a:t>Hebrews 1:1-14 (Part 2)</a:t>
            </a:r>
          </a:p>
        </p:txBody>
      </p:sp>
    </p:spTree>
    <p:extLst>
      <p:ext uri="{BB962C8B-B14F-4D97-AF65-F5344CB8AC3E}">
        <p14:creationId xmlns:p14="http://schemas.microsoft.com/office/powerpoint/2010/main" val="1733717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Hebrews 1:1-4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5016758"/>
          </a:xfrm>
          <a:prstGeom prst="rect">
            <a:avLst/>
          </a:prstGeom>
          <a:noFill/>
        </p:spPr>
        <p:txBody>
          <a:bodyPr wrap="square" rtlCol="0">
            <a:spAutoFit/>
          </a:bodyPr>
          <a:lstStyle/>
          <a:p>
            <a:pPr algn="just"/>
            <a:r>
              <a:rPr lang="en-US" sz="3200" i="1" dirty="0"/>
              <a:t>1 God, after He spoke long ago to the fathers in the prophets in many portions and in many ways, 2 in these last days has spoken to us in His Son, whom He appointed heir of all things, through whom also He made the world. 3 And He is the radiance of His glory and the exact representation of His nature, and upholds all things by the word of His power. When He had made purification of sins, He sat down at the right hand of the Majesty on high, 4 having become as much better than the angels, as He has inherited a more excellent name than they. </a:t>
            </a:r>
            <a:endParaRPr lang="en-US" sz="3200" dirty="0"/>
          </a:p>
        </p:txBody>
      </p:sp>
    </p:spTree>
    <p:extLst>
      <p:ext uri="{BB962C8B-B14F-4D97-AF65-F5344CB8AC3E}">
        <p14:creationId xmlns:p14="http://schemas.microsoft.com/office/powerpoint/2010/main" val="246962808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Hebrews 1:5-6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3416320"/>
          </a:xfrm>
          <a:prstGeom prst="rect">
            <a:avLst/>
          </a:prstGeom>
          <a:noFill/>
        </p:spPr>
        <p:txBody>
          <a:bodyPr wrap="square" rtlCol="0">
            <a:spAutoFit/>
          </a:bodyPr>
          <a:lstStyle/>
          <a:p>
            <a:pPr algn="just"/>
            <a:r>
              <a:rPr lang="en-US" sz="3600" i="1" dirty="0"/>
              <a:t>5 For to which of the angels did He ever say, "YOU ARE MY SON, TODAY I HAVE BEGOTTEN YOU"? And again, "I WILL BE A FATHER TO HIM AND HE SHALL BE A SON TO ME"? 6 And when He again brings the firstborn into the world, He says, "AND LET ALL THE ANGELS OF GOD WORSHIP HIM</a:t>
            </a:r>
            <a:endParaRPr lang="en-US" sz="3600" dirty="0"/>
          </a:p>
        </p:txBody>
      </p:sp>
    </p:spTree>
    <p:extLst>
      <p:ext uri="{BB962C8B-B14F-4D97-AF65-F5344CB8AC3E}">
        <p14:creationId xmlns:p14="http://schemas.microsoft.com/office/powerpoint/2010/main" val="109411009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The Superiority of Jesus</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90170"/>
            <a:ext cx="11590636" cy="5632311"/>
          </a:xfrm>
          <a:prstGeom prst="rect">
            <a:avLst/>
          </a:prstGeom>
          <a:noFill/>
        </p:spPr>
        <p:txBody>
          <a:bodyPr wrap="square" rtlCol="0">
            <a:spAutoFit/>
          </a:bodyPr>
          <a:lstStyle/>
          <a:p>
            <a:pPr marL="285750" lvl="0" indent="-285750">
              <a:buFont typeface="Wingdings" panose="05000000000000000000" pitchFamily="2" charset="2"/>
              <a:buChar char="§"/>
            </a:pPr>
            <a:r>
              <a:rPr lang="en-US" sz="3200" b="1" dirty="0">
                <a:solidFill>
                  <a:srgbClr val="FFFF00"/>
                </a:solidFill>
              </a:rPr>
              <a:t>The Word of God (1-2)</a:t>
            </a:r>
          </a:p>
          <a:p>
            <a:pPr marL="285750" lvl="0" indent="-285750">
              <a:buFont typeface="Wingdings" panose="05000000000000000000" pitchFamily="2" charset="2"/>
              <a:buChar char="§"/>
            </a:pPr>
            <a:r>
              <a:rPr lang="en-US" sz="3200" b="1" dirty="0">
                <a:solidFill>
                  <a:srgbClr val="92D050"/>
                </a:solidFill>
              </a:rPr>
              <a:t>The Son of God (2)</a:t>
            </a:r>
          </a:p>
          <a:p>
            <a:pPr marL="285750" lvl="0" indent="-285750">
              <a:buFont typeface="Wingdings" panose="05000000000000000000" pitchFamily="2" charset="2"/>
              <a:buChar char="§"/>
            </a:pPr>
            <a:r>
              <a:rPr lang="en-US" sz="3200" b="1" dirty="0">
                <a:solidFill>
                  <a:srgbClr val="92D050"/>
                </a:solidFill>
              </a:rPr>
              <a:t>The Heir of all things (2)</a:t>
            </a:r>
          </a:p>
          <a:p>
            <a:pPr marL="285750" lvl="0" indent="-285750">
              <a:buFont typeface="Wingdings" panose="05000000000000000000" pitchFamily="2" charset="2"/>
              <a:buChar char="§"/>
            </a:pPr>
            <a:r>
              <a:rPr lang="en-US" sz="3200" dirty="0"/>
              <a:t>The Creator of the world (2)</a:t>
            </a:r>
          </a:p>
          <a:p>
            <a:pPr marL="285750" lvl="0" indent="-285750">
              <a:buFont typeface="Wingdings" panose="05000000000000000000" pitchFamily="2" charset="2"/>
              <a:buChar char="§"/>
            </a:pPr>
            <a:r>
              <a:rPr lang="en-US" sz="3200" b="1" dirty="0">
                <a:solidFill>
                  <a:srgbClr val="00B0F0"/>
                </a:solidFill>
              </a:rPr>
              <a:t>The Radiance of God’s glory (3)</a:t>
            </a:r>
          </a:p>
          <a:p>
            <a:pPr marL="285750" lvl="0" indent="-285750">
              <a:buFont typeface="Wingdings" panose="05000000000000000000" pitchFamily="2" charset="2"/>
              <a:buChar char="§"/>
            </a:pPr>
            <a:r>
              <a:rPr lang="en-US" sz="3200" dirty="0"/>
              <a:t>The Upholder of the universe (3)</a:t>
            </a:r>
          </a:p>
          <a:p>
            <a:pPr marL="285750" lvl="0" indent="-285750">
              <a:buFont typeface="Wingdings" panose="05000000000000000000" pitchFamily="2" charset="2"/>
              <a:buChar char="§"/>
            </a:pPr>
            <a:r>
              <a:rPr lang="en-US" sz="3200" b="1" dirty="0">
                <a:solidFill>
                  <a:srgbClr val="FFFF00"/>
                </a:solidFill>
              </a:rPr>
              <a:t>The Cleanser of  sin (3)</a:t>
            </a:r>
          </a:p>
          <a:p>
            <a:pPr marL="285750" lvl="0" indent="-285750">
              <a:buFont typeface="Wingdings" panose="05000000000000000000" pitchFamily="2" charset="2"/>
              <a:buChar char="§"/>
            </a:pPr>
            <a:r>
              <a:rPr lang="en-US" sz="3200" dirty="0"/>
              <a:t>The Majestic One seated at God’s right hand (3)</a:t>
            </a:r>
          </a:p>
          <a:p>
            <a:pPr marL="285750" lvl="0" indent="-285750">
              <a:buFont typeface="Wingdings" panose="05000000000000000000" pitchFamily="2" charset="2"/>
              <a:buChar char="§"/>
            </a:pPr>
            <a:r>
              <a:rPr lang="en-US" sz="3200" b="1" dirty="0">
                <a:solidFill>
                  <a:srgbClr val="FFFF00"/>
                </a:solidFill>
              </a:rPr>
              <a:t>The Superior One over the angels (4)</a:t>
            </a:r>
          </a:p>
          <a:p>
            <a:pPr marL="285750" lvl="0" indent="-285750" algn="r">
              <a:buFont typeface="Wingdings" panose="05000000000000000000" pitchFamily="2" charset="2"/>
              <a:buChar char="§"/>
            </a:pPr>
            <a:r>
              <a:rPr lang="en-US" sz="2400" b="1" dirty="0">
                <a:solidFill>
                  <a:srgbClr val="FFFF00"/>
                </a:solidFill>
              </a:rPr>
              <a:t>YELLOW – LAST WEEK</a:t>
            </a:r>
          </a:p>
          <a:p>
            <a:pPr marL="285750" lvl="0" indent="-285750" algn="r">
              <a:buFont typeface="Wingdings" panose="05000000000000000000" pitchFamily="2" charset="2"/>
              <a:buChar char="§"/>
            </a:pPr>
            <a:r>
              <a:rPr lang="en-US" sz="2400" b="1" dirty="0">
                <a:solidFill>
                  <a:srgbClr val="92D050"/>
                </a:solidFill>
              </a:rPr>
              <a:t>GREEN – THIS MORNING</a:t>
            </a:r>
          </a:p>
          <a:p>
            <a:pPr marL="285750" lvl="0" indent="-285750" algn="r">
              <a:buFont typeface="Wingdings" panose="05000000000000000000" pitchFamily="2" charset="2"/>
              <a:buChar char="§"/>
            </a:pPr>
            <a:r>
              <a:rPr lang="en-US" sz="2400" b="1" dirty="0">
                <a:solidFill>
                  <a:srgbClr val="00B0F0"/>
                </a:solidFill>
              </a:rPr>
              <a:t>BLUE - TONIGHT</a:t>
            </a:r>
          </a:p>
        </p:txBody>
      </p:sp>
    </p:spTree>
    <p:extLst>
      <p:ext uri="{BB962C8B-B14F-4D97-AF65-F5344CB8AC3E}">
        <p14:creationId xmlns:p14="http://schemas.microsoft.com/office/powerpoint/2010/main" val="68970823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125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750"/>
                                        <p:tgtEl>
                                          <p:spTgt spid="2">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125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750"/>
                                        <p:tgtEl>
                                          <p:spTgt spid="2">
                                            <p:txEl>
                                              <p:pRg st="2" end="2"/>
                                            </p:txEl>
                                          </p:spTgt>
                                        </p:tgtEl>
                                      </p:cBhvr>
                                    </p:animEffect>
                                  </p:childTnLst>
                                </p:cTn>
                              </p:par>
                            </p:childTnLst>
                          </p:cTn>
                        </p:par>
                        <p:par>
                          <p:cTn id="16" fill="hold">
                            <p:stCondLst>
                              <p:cond delay="8000"/>
                            </p:stCondLst>
                            <p:childTnLst>
                              <p:par>
                                <p:cTn id="17" presetID="10" presetClass="entr" presetSubtype="0" fill="hold" nodeType="afterEffect">
                                  <p:stCondLst>
                                    <p:cond delay="125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750"/>
                                        <p:tgtEl>
                                          <p:spTgt spid="2">
                                            <p:txEl>
                                              <p:pRg st="3" end="3"/>
                                            </p:txEl>
                                          </p:spTgt>
                                        </p:tgtEl>
                                      </p:cBhvr>
                                    </p:animEffect>
                                  </p:childTnLst>
                                </p:cTn>
                              </p:par>
                            </p:childTnLst>
                          </p:cTn>
                        </p:par>
                        <p:par>
                          <p:cTn id="20" fill="hold">
                            <p:stCondLst>
                              <p:cond delay="11000"/>
                            </p:stCondLst>
                            <p:childTnLst>
                              <p:par>
                                <p:cTn id="21" presetID="10" presetClass="entr" presetSubtype="0" fill="hold" nodeType="afterEffect">
                                  <p:stCondLst>
                                    <p:cond delay="125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750"/>
                                        <p:tgtEl>
                                          <p:spTgt spid="2">
                                            <p:txEl>
                                              <p:pRg st="4" end="4"/>
                                            </p:txEl>
                                          </p:spTgt>
                                        </p:tgtEl>
                                      </p:cBhvr>
                                    </p:animEffect>
                                  </p:childTnLst>
                                </p:cTn>
                              </p:par>
                            </p:childTnLst>
                          </p:cTn>
                        </p:par>
                        <p:par>
                          <p:cTn id="24" fill="hold">
                            <p:stCondLst>
                              <p:cond delay="14000"/>
                            </p:stCondLst>
                            <p:childTnLst>
                              <p:par>
                                <p:cTn id="25" presetID="10" presetClass="entr" presetSubtype="0" fill="hold" nodeType="afterEffect">
                                  <p:stCondLst>
                                    <p:cond delay="125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1750"/>
                                        <p:tgtEl>
                                          <p:spTgt spid="2">
                                            <p:txEl>
                                              <p:pRg st="5" end="5"/>
                                            </p:txEl>
                                          </p:spTgt>
                                        </p:tgtEl>
                                      </p:cBhvr>
                                    </p:animEffect>
                                  </p:childTnLst>
                                </p:cTn>
                              </p:par>
                            </p:childTnLst>
                          </p:cTn>
                        </p:par>
                        <p:par>
                          <p:cTn id="28" fill="hold">
                            <p:stCondLst>
                              <p:cond delay="17000"/>
                            </p:stCondLst>
                            <p:childTnLst>
                              <p:par>
                                <p:cTn id="29" presetID="10" presetClass="entr" presetSubtype="0" fill="hold" nodeType="afterEffect">
                                  <p:stCondLst>
                                    <p:cond delay="125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1750"/>
                                        <p:tgtEl>
                                          <p:spTgt spid="2">
                                            <p:txEl>
                                              <p:pRg st="6" end="6"/>
                                            </p:txEl>
                                          </p:spTgt>
                                        </p:tgtEl>
                                      </p:cBhvr>
                                    </p:animEffect>
                                  </p:childTnLst>
                                </p:cTn>
                              </p:par>
                            </p:childTnLst>
                          </p:cTn>
                        </p:par>
                        <p:par>
                          <p:cTn id="32" fill="hold">
                            <p:stCondLst>
                              <p:cond delay="20000"/>
                            </p:stCondLst>
                            <p:childTnLst>
                              <p:par>
                                <p:cTn id="33" presetID="10" presetClass="entr" presetSubtype="0" fill="hold" nodeType="afterEffect">
                                  <p:stCondLst>
                                    <p:cond delay="125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1750"/>
                                        <p:tgtEl>
                                          <p:spTgt spid="2">
                                            <p:txEl>
                                              <p:pRg st="7" end="7"/>
                                            </p:txEl>
                                          </p:spTgt>
                                        </p:tgtEl>
                                      </p:cBhvr>
                                    </p:animEffect>
                                  </p:childTnLst>
                                </p:cTn>
                              </p:par>
                            </p:childTnLst>
                          </p:cTn>
                        </p:par>
                        <p:par>
                          <p:cTn id="36" fill="hold">
                            <p:stCondLst>
                              <p:cond delay="23000"/>
                            </p:stCondLst>
                            <p:childTnLst>
                              <p:par>
                                <p:cTn id="37" presetID="10" presetClass="entr" presetSubtype="0" fill="hold" nodeType="afterEffect">
                                  <p:stCondLst>
                                    <p:cond delay="125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fade">
                                      <p:cBhvr>
                                        <p:cTn id="39" dur="175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92D050"/>
              </a:buClr>
              <a:buSzPct val="100000"/>
              <a:buFont typeface="+mj-lt"/>
              <a:buAutoNum type="romanUcPeriod" startAt="4"/>
            </a:pPr>
            <a:r>
              <a:rPr lang="en-US" sz="3800" b="1" cap="none" dirty="0">
                <a:solidFill>
                  <a:srgbClr val="92D050"/>
                </a:solidFill>
                <a:latin typeface="+mn-lt"/>
              </a:rPr>
              <a:t>Jesus is the Son of God </a:t>
            </a:r>
            <a:r>
              <a:rPr lang="en-US" sz="3800" b="1" cap="none" baseline="30000" dirty="0">
                <a:solidFill>
                  <a:srgbClr val="92D050"/>
                </a:solidFill>
                <a:latin typeface="+mn-lt"/>
              </a:rPr>
              <a:t>(1:2, 5)</a:t>
            </a:r>
          </a:p>
        </p:txBody>
      </p:sp>
      <p:sp>
        <p:nvSpPr>
          <p:cNvPr id="4" name="TextBox 3">
            <a:extLst>
              <a:ext uri="{FF2B5EF4-FFF2-40B4-BE49-F238E27FC236}">
                <a16:creationId xmlns:a16="http://schemas.microsoft.com/office/drawing/2014/main" id="{40D65616-5A07-4C05-8408-CD3EAD019E40}"/>
              </a:ext>
            </a:extLst>
          </p:cNvPr>
          <p:cNvSpPr txBox="1"/>
          <p:nvPr/>
        </p:nvSpPr>
        <p:spPr>
          <a:xfrm>
            <a:off x="300682" y="847455"/>
            <a:ext cx="11590636" cy="1569660"/>
          </a:xfrm>
          <a:prstGeom prst="rect">
            <a:avLst/>
          </a:prstGeom>
          <a:noFill/>
        </p:spPr>
        <p:txBody>
          <a:bodyPr wrap="square" rtlCol="0">
            <a:spAutoFit/>
          </a:bodyPr>
          <a:lstStyle/>
          <a:p>
            <a:pPr algn="just"/>
            <a:r>
              <a:rPr lang="en-US" sz="2400" i="1" dirty="0"/>
              <a:t>2 in these last days has spoken to us in His </a:t>
            </a:r>
            <a:r>
              <a:rPr lang="en-US" sz="3200" b="1" i="1" dirty="0">
                <a:solidFill>
                  <a:srgbClr val="92D050"/>
                </a:solidFill>
              </a:rPr>
              <a:t>Son</a:t>
            </a:r>
            <a:r>
              <a:rPr lang="en-US" sz="2400" i="1" dirty="0"/>
              <a:t>…5 For to which of the angels did He ever say, "YOU ARE MY </a:t>
            </a:r>
            <a:r>
              <a:rPr lang="en-US" sz="3200" b="1" i="1" dirty="0">
                <a:solidFill>
                  <a:srgbClr val="92D050"/>
                </a:solidFill>
              </a:rPr>
              <a:t>SON</a:t>
            </a:r>
            <a:r>
              <a:rPr lang="en-US" sz="2400" i="1" dirty="0"/>
              <a:t>, TODAY I HAVE BEGOTTEN YOU"? And again, "I WILL BE A FATHER TO HIM AND HE SHALL BE A </a:t>
            </a:r>
            <a:r>
              <a:rPr lang="en-US" sz="3200" b="1" i="1" dirty="0">
                <a:solidFill>
                  <a:srgbClr val="92D050"/>
                </a:solidFill>
              </a:rPr>
              <a:t>SON</a:t>
            </a:r>
            <a:r>
              <a:rPr lang="en-US" sz="2400" i="1" dirty="0"/>
              <a:t> TO ME"?</a:t>
            </a:r>
            <a:endParaRPr lang="en-US" sz="2400" dirty="0"/>
          </a:p>
        </p:txBody>
      </p:sp>
      <p:sp>
        <p:nvSpPr>
          <p:cNvPr id="5" name="TextBox 4">
            <a:extLst>
              <a:ext uri="{FF2B5EF4-FFF2-40B4-BE49-F238E27FC236}">
                <a16:creationId xmlns:a16="http://schemas.microsoft.com/office/drawing/2014/main" id="{7D83373C-EF14-4085-BEBE-E1BC3B69199B}"/>
              </a:ext>
            </a:extLst>
          </p:cNvPr>
          <p:cNvSpPr txBox="1"/>
          <p:nvPr/>
        </p:nvSpPr>
        <p:spPr>
          <a:xfrm>
            <a:off x="288192" y="2573819"/>
            <a:ext cx="11590636" cy="2554545"/>
          </a:xfrm>
          <a:prstGeom prst="rect">
            <a:avLst/>
          </a:prstGeom>
          <a:noFill/>
        </p:spPr>
        <p:txBody>
          <a:bodyPr wrap="square" rtlCol="0">
            <a:spAutoFit/>
          </a:bodyPr>
          <a:lstStyle/>
          <a:p>
            <a:pPr algn="just"/>
            <a:r>
              <a:rPr lang="en-US" sz="3200" dirty="0"/>
              <a:t>“There is nothing easy about following Jesus. There is a cost. And yet, in following Christ you will find the strength to persevere and come to understand that nothing lost on account of obedience to Him will come close to what is gained.”</a:t>
            </a:r>
          </a:p>
        </p:txBody>
      </p:sp>
      <p:sp>
        <p:nvSpPr>
          <p:cNvPr id="6" name="TextBox 5">
            <a:extLst>
              <a:ext uri="{FF2B5EF4-FFF2-40B4-BE49-F238E27FC236}">
                <a16:creationId xmlns:a16="http://schemas.microsoft.com/office/drawing/2014/main" id="{877588E8-E19A-486A-B650-E2CB02B4F5BA}"/>
              </a:ext>
            </a:extLst>
          </p:cNvPr>
          <p:cNvSpPr txBox="1"/>
          <p:nvPr/>
        </p:nvSpPr>
        <p:spPr>
          <a:xfrm>
            <a:off x="305682" y="5244561"/>
            <a:ext cx="11590636" cy="1200329"/>
          </a:xfrm>
          <a:prstGeom prst="rect">
            <a:avLst/>
          </a:prstGeom>
          <a:noFill/>
        </p:spPr>
        <p:txBody>
          <a:bodyPr wrap="square" rtlCol="0">
            <a:spAutoFit/>
          </a:bodyPr>
          <a:lstStyle/>
          <a:p>
            <a:pPr marL="342900" indent="-342900" algn="just">
              <a:buFont typeface="Wingdings" panose="05000000000000000000" pitchFamily="2" charset="2"/>
              <a:buChar char="§"/>
            </a:pPr>
            <a:r>
              <a:rPr lang="en-US" sz="2400" dirty="0"/>
              <a:t>Taught by Jesus (Luke 18:19-20)</a:t>
            </a:r>
          </a:p>
          <a:p>
            <a:pPr marL="342900" indent="-342900" algn="just">
              <a:buFont typeface="Wingdings" panose="05000000000000000000" pitchFamily="2" charset="2"/>
              <a:buChar char="§"/>
            </a:pPr>
            <a:r>
              <a:rPr lang="en-US" sz="2400" dirty="0"/>
              <a:t>Taught by Paul (Philippians 3:7-8)</a:t>
            </a:r>
          </a:p>
          <a:p>
            <a:pPr algn="just"/>
            <a:endParaRPr lang="en-US" sz="2400" dirty="0"/>
          </a:p>
        </p:txBody>
      </p:sp>
    </p:spTree>
    <p:extLst>
      <p:ext uri="{BB962C8B-B14F-4D97-AF65-F5344CB8AC3E}">
        <p14:creationId xmlns:p14="http://schemas.microsoft.com/office/powerpoint/2010/main" val="103265132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250"/>
                                        <p:tgtEl>
                                          <p:spTgt spid="5"/>
                                        </p:tgtEl>
                                      </p:cBhvr>
                                    </p:animEffect>
                                  </p:childTnLst>
                                </p:cTn>
                              </p:par>
                            </p:childTnLst>
                          </p:cTn>
                        </p:par>
                        <p:par>
                          <p:cTn id="8" fill="hold">
                            <p:stCondLst>
                              <p:cond delay="2250"/>
                            </p:stCondLst>
                            <p:childTnLst>
                              <p:par>
                                <p:cTn id="9" presetID="10" presetClass="entr" presetSubtype="0" fill="hold" grpId="0" nodeType="afterEffect">
                                  <p:stCondLst>
                                    <p:cond delay="575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2250"/>
                                        <p:tgtEl>
                                          <p:spTgt spid="6">
                                            <p:txEl>
                                              <p:pRg st="0" end="0"/>
                                            </p:txEl>
                                          </p:spTgt>
                                        </p:tgtEl>
                                      </p:cBhvr>
                                    </p:animEffect>
                                  </p:childTnLst>
                                </p:cTn>
                              </p:par>
                            </p:childTnLst>
                          </p:cTn>
                        </p:par>
                        <p:par>
                          <p:cTn id="12" fill="hold">
                            <p:stCondLst>
                              <p:cond delay="10250"/>
                            </p:stCondLst>
                            <p:childTnLst>
                              <p:par>
                                <p:cTn id="13" presetID="10" presetClass="entr" presetSubtype="0" fill="hold" grpId="0" nodeType="afterEffect">
                                  <p:stCondLst>
                                    <p:cond delay="275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225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Romans 8:18</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1754326"/>
          </a:xfrm>
          <a:prstGeom prst="rect">
            <a:avLst/>
          </a:prstGeom>
          <a:noFill/>
        </p:spPr>
        <p:txBody>
          <a:bodyPr wrap="square" rtlCol="0">
            <a:spAutoFit/>
          </a:bodyPr>
          <a:lstStyle/>
          <a:p>
            <a:pPr algn="just"/>
            <a:r>
              <a:rPr lang="en-US" sz="3600" i="1" dirty="0"/>
              <a:t>“For I consider that the sufferings of this present time are not worthy to be compared with the glory that is to be revealed to us.” </a:t>
            </a:r>
            <a:endParaRPr lang="en-US" sz="3600" dirty="0"/>
          </a:p>
        </p:txBody>
      </p:sp>
    </p:spTree>
    <p:extLst>
      <p:ext uri="{BB962C8B-B14F-4D97-AF65-F5344CB8AC3E}">
        <p14:creationId xmlns:p14="http://schemas.microsoft.com/office/powerpoint/2010/main" val="40811361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SON OF GOD</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945200"/>
            <a:ext cx="11590636" cy="584775"/>
          </a:xfrm>
          <a:prstGeom prst="rect">
            <a:avLst/>
          </a:prstGeom>
          <a:noFill/>
        </p:spPr>
        <p:txBody>
          <a:bodyPr wrap="square" rtlCol="0">
            <a:spAutoFit/>
          </a:bodyPr>
          <a:lstStyle/>
          <a:p>
            <a:pPr lvl="0" algn="ctr"/>
            <a:r>
              <a:rPr lang="en-US" sz="3200" dirty="0"/>
              <a:t>Son of God = of the order of God</a:t>
            </a:r>
          </a:p>
        </p:txBody>
      </p:sp>
      <p:sp>
        <p:nvSpPr>
          <p:cNvPr id="4" name="TextBox 3">
            <a:extLst>
              <a:ext uri="{FF2B5EF4-FFF2-40B4-BE49-F238E27FC236}">
                <a16:creationId xmlns:a16="http://schemas.microsoft.com/office/drawing/2014/main" id="{6FC62573-64E8-45C3-B08D-5EF4BB8D701C}"/>
              </a:ext>
            </a:extLst>
          </p:cNvPr>
          <p:cNvSpPr txBox="1"/>
          <p:nvPr/>
        </p:nvSpPr>
        <p:spPr>
          <a:xfrm>
            <a:off x="303182" y="1652234"/>
            <a:ext cx="11590636" cy="1384995"/>
          </a:xfrm>
          <a:prstGeom prst="rect">
            <a:avLst/>
          </a:prstGeom>
          <a:noFill/>
        </p:spPr>
        <p:txBody>
          <a:bodyPr wrap="square" rtlCol="0">
            <a:spAutoFit/>
          </a:bodyPr>
          <a:lstStyle/>
          <a:p>
            <a:pPr algn="just"/>
            <a:r>
              <a:rPr lang="en-US" sz="2800" i="1" dirty="0"/>
              <a:t>Now there was a day when the </a:t>
            </a:r>
            <a:r>
              <a:rPr lang="en-US" sz="2800" b="1" i="1" dirty="0"/>
              <a:t>sons of God </a:t>
            </a:r>
            <a:r>
              <a:rPr lang="en-US" sz="2800" i="1" dirty="0"/>
              <a:t>came to present themselves before the Lord, and Satan also came among them.</a:t>
            </a:r>
            <a:r>
              <a:rPr lang="en-US" sz="2800" dirty="0"/>
              <a:t> (Job 1:6)</a:t>
            </a:r>
          </a:p>
        </p:txBody>
      </p:sp>
      <p:sp>
        <p:nvSpPr>
          <p:cNvPr id="5" name="TextBox 4">
            <a:extLst>
              <a:ext uri="{FF2B5EF4-FFF2-40B4-BE49-F238E27FC236}">
                <a16:creationId xmlns:a16="http://schemas.microsoft.com/office/drawing/2014/main" id="{EE6C848D-FFA9-41E4-BCDD-C98648025197}"/>
              </a:ext>
            </a:extLst>
          </p:cNvPr>
          <p:cNvSpPr txBox="1"/>
          <p:nvPr/>
        </p:nvSpPr>
        <p:spPr>
          <a:xfrm>
            <a:off x="290692" y="3198719"/>
            <a:ext cx="11590636" cy="4832092"/>
          </a:xfrm>
          <a:prstGeom prst="rect">
            <a:avLst/>
          </a:prstGeom>
          <a:noFill/>
        </p:spPr>
        <p:txBody>
          <a:bodyPr wrap="square" rtlCol="0">
            <a:spAutoFit/>
          </a:bodyPr>
          <a:lstStyle/>
          <a:p>
            <a:pPr algn="just"/>
            <a:r>
              <a:rPr lang="en-US" sz="2800" i="1" dirty="0"/>
              <a:t>For all who are being led by the Spirit of God, these are </a:t>
            </a:r>
            <a:r>
              <a:rPr lang="en-US" sz="2800" b="1" i="1" dirty="0"/>
              <a:t>sons of God</a:t>
            </a:r>
            <a:r>
              <a:rPr lang="en-US" sz="2800" i="1" dirty="0"/>
              <a:t>. </a:t>
            </a:r>
            <a:r>
              <a:rPr lang="en-US" sz="2800" dirty="0"/>
              <a:t>(Romans 8:14)</a:t>
            </a:r>
          </a:p>
          <a:p>
            <a:pPr algn="just"/>
            <a:endParaRPr lang="en-US" sz="2800" dirty="0"/>
          </a:p>
          <a:p>
            <a:pPr algn="just"/>
            <a:r>
              <a:rPr lang="en-US" sz="2800" i="1" dirty="0"/>
              <a:t>For you are all </a:t>
            </a:r>
            <a:r>
              <a:rPr lang="en-US" sz="2800" b="1" i="1" dirty="0"/>
              <a:t>sons of God</a:t>
            </a:r>
            <a:r>
              <a:rPr lang="en-US" sz="2800" i="1" dirty="0"/>
              <a:t> through faith in Christ Jesus (Galatians 3:8)</a:t>
            </a:r>
          </a:p>
          <a:p>
            <a:pPr algn="just"/>
            <a:endParaRPr lang="en-US" sz="2800" i="1" dirty="0"/>
          </a:p>
          <a:p>
            <a:pPr algn="just"/>
            <a:r>
              <a:rPr lang="en-US" sz="2800" i="1" dirty="0"/>
              <a:t>I will surely tell of the decree of the Lord: He said to Me, 'You are </a:t>
            </a:r>
            <a:r>
              <a:rPr lang="en-US" sz="2800" b="1" i="1" dirty="0"/>
              <a:t>My Son</a:t>
            </a:r>
            <a:r>
              <a:rPr lang="en-US" sz="2800" i="1" dirty="0"/>
              <a:t>, Today I have begotten You. (Psalm 2:7)</a:t>
            </a:r>
            <a:endParaRPr lang="en-US" sz="2800" dirty="0"/>
          </a:p>
          <a:p>
            <a:pPr algn="just"/>
            <a:endParaRPr lang="en-US" sz="2800" i="1" dirty="0"/>
          </a:p>
          <a:p>
            <a:pPr algn="just"/>
            <a:endParaRPr lang="en-US" sz="2800" i="1" dirty="0"/>
          </a:p>
          <a:p>
            <a:pPr algn="just"/>
            <a:endParaRPr lang="en-US" sz="2800" dirty="0"/>
          </a:p>
        </p:txBody>
      </p:sp>
    </p:spTree>
    <p:extLst>
      <p:ext uri="{BB962C8B-B14F-4D97-AF65-F5344CB8AC3E}">
        <p14:creationId xmlns:p14="http://schemas.microsoft.com/office/powerpoint/2010/main" val="126267342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75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175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175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75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chemeClr val="accent2">
                    <a:lumMod val="60000"/>
                    <a:lumOff val="40000"/>
                  </a:schemeClr>
                </a:solidFill>
              </a:rPr>
              <a:t>2 Samuel 7:12-14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3970318"/>
          </a:xfrm>
          <a:prstGeom prst="rect">
            <a:avLst/>
          </a:prstGeom>
          <a:noFill/>
        </p:spPr>
        <p:txBody>
          <a:bodyPr wrap="square" rtlCol="0">
            <a:spAutoFit/>
          </a:bodyPr>
          <a:lstStyle/>
          <a:p>
            <a:pPr algn="just"/>
            <a:r>
              <a:rPr lang="en-US" sz="3600" i="1" dirty="0"/>
              <a:t>12 When your days are complete and you lie down with your fathers, I will raise up your descendant after you, who will come forth from you, and I will establish his kingdom. 13 He shall build a house for My name, and I will establish the throne of his kingdom forever. 14 </a:t>
            </a:r>
            <a:r>
              <a:rPr lang="en-US" sz="3600" i="1" cap="small" dirty="0"/>
              <a:t>I will be a father to him and he will be a </a:t>
            </a:r>
            <a:r>
              <a:rPr lang="en-US" sz="3600" b="1" i="1" cap="small" dirty="0"/>
              <a:t>son</a:t>
            </a:r>
            <a:r>
              <a:rPr lang="en-US" sz="3600" i="1" cap="small" dirty="0"/>
              <a:t> to Me…”</a:t>
            </a:r>
            <a:endParaRPr lang="en-US" sz="3600" dirty="0"/>
          </a:p>
        </p:txBody>
      </p:sp>
    </p:spTree>
    <p:extLst>
      <p:ext uri="{BB962C8B-B14F-4D97-AF65-F5344CB8AC3E}">
        <p14:creationId xmlns:p14="http://schemas.microsoft.com/office/powerpoint/2010/main" val="228451519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FFFF00"/>
                </a:solidFill>
              </a:rPr>
              <a:t>Jesus as “the” SON OF GOD</a:t>
            </a:r>
          </a:p>
        </p:txBody>
      </p:sp>
      <p:sp>
        <p:nvSpPr>
          <p:cNvPr id="4" name="TextBox 3">
            <a:extLst>
              <a:ext uri="{FF2B5EF4-FFF2-40B4-BE49-F238E27FC236}">
                <a16:creationId xmlns:a16="http://schemas.microsoft.com/office/drawing/2014/main" id="{6FC62573-64E8-45C3-B08D-5EF4BB8D701C}"/>
              </a:ext>
            </a:extLst>
          </p:cNvPr>
          <p:cNvSpPr txBox="1"/>
          <p:nvPr/>
        </p:nvSpPr>
        <p:spPr>
          <a:xfrm>
            <a:off x="303182" y="1007660"/>
            <a:ext cx="11590636" cy="5016758"/>
          </a:xfrm>
          <a:prstGeom prst="rect">
            <a:avLst/>
          </a:prstGeom>
          <a:noFill/>
        </p:spPr>
        <p:txBody>
          <a:bodyPr wrap="square" rtlCol="0">
            <a:spAutoFit/>
          </a:bodyPr>
          <a:lstStyle/>
          <a:p>
            <a:pPr marL="285750" lvl="0" indent="-285750">
              <a:buFont typeface="Wingdings" panose="05000000000000000000" pitchFamily="2" charset="2"/>
              <a:buChar char="§"/>
            </a:pPr>
            <a:r>
              <a:rPr lang="en-US" sz="3200" dirty="0"/>
              <a:t>Before the birth of Christ we hear the message of the angel who says: </a:t>
            </a:r>
            <a:r>
              <a:rPr lang="en-US" sz="3200" i="1" dirty="0"/>
              <a:t>“He will be great and will be called </a:t>
            </a:r>
            <a:r>
              <a:rPr lang="en-US" sz="3200" b="1" i="1" dirty="0"/>
              <a:t>the Son of the Most High</a:t>
            </a:r>
            <a:r>
              <a:rPr lang="en-US" sz="3200" i="1" dirty="0"/>
              <a:t>; and the Lord God will give Him the throne of His father David…” </a:t>
            </a:r>
            <a:r>
              <a:rPr lang="en-US" sz="3200" dirty="0"/>
              <a:t>(Luke 1:30). </a:t>
            </a:r>
          </a:p>
          <a:p>
            <a:pPr marL="285750" lvl="0" indent="-285750">
              <a:buFont typeface="Wingdings" panose="05000000000000000000" pitchFamily="2" charset="2"/>
              <a:buChar char="§"/>
            </a:pPr>
            <a:r>
              <a:rPr lang="en-US" sz="3200" dirty="0"/>
              <a:t>At the baptism of Jesus we hear the words of the Father: </a:t>
            </a:r>
            <a:r>
              <a:rPr lang="en-US" sz="3200" i="1" dirty="0"/>
              <a:t>“This is </a:t>
            </a:r>
            <a:r>
              <a:rPr lang="en-US" sz="3200" b="1" i="1" dirty="0"/>
              <a:t>My beloved Son</a:t>
            </a:r>
            <a:r>
              <a:rPr lang="en-US" sz="3200" i="1" dirty="0"/>
              <a:t>, in whom I am well-pleased”</a:t>
            </a:r>
            <a:r>
              <a:rPr lang="en-US" sz="3200" dirty="0"/>
              <a:t> (Matthew 3:17).</a:t>
            </a:r>
          </a:p>
          <a:p>
            <a:pPr marL="285750" lvl="0" indent="-285750">
              <a:buFont typeface="Wingdings" panose="05000000000000000000" pitchFamily="2" charset="2"/>
              <a:buChar char="§"/>
            </a:pPr>
            <a:r>
              <a:rPr lang="en-US" sz="3200" dirty="0"/>
              <a:t>With similar words, at the Transfiguration, we hear God the Father say, </a:t>
            </a:r>
            <a:r>
              <a:rPr lang="en-US" sz="3200" i="1" dirty="0"/>
              <a:t>“</a:t>
            </a:r>
            <a:r>
              <a:rPr lang="en-US" sz="3200" b="1" i="1" dirty="0"/>
              <a:t>This is My Son</a:t>
            </a:r>
            <a:r>
              <a:rPr lang="en-US" sz="3200" i="1" dirty="0"/>
              <a:t>, My Chosen One; listen to Him!”</a:t>
            </a:r>
            <a:r>
              <a:rPr lang="en-US" sz="3200" dirty="0"/>
              <a:t> (Luke 9:35). </a:t>
            </a:r>
          </a:p>
        </p:txBody>
      </p:sp>
    </p:spTree>
    <p:extLst>
      <p:ext uri="{BB962C8B-B14F-4D97-AF65-F5344CB8AC3E}">
        <p14:creationId xmlns:p14="http://schemas.microsoft.com/office/powerpoint/2010/main" val="229648488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632</TotalTime>
  <Words>1431</Words>
  <Application>Microsoft Office PowerPoint</Application>
  <PresentationFormat>Widescreen</PresentationFormat>
  <Paragraphs>64</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Candara</vt:lpstr>
      <vt:lpstr>Century Gothic</vt:lpstr>
      <vt:lpstr>Wingdings</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 </cp:lastModifiedBy>
  <cp:revision>56</cp:revision>
  <dcterms:created xsi:type="dcterms:W3CDTF">2019-06-22T19:37:39Z</dcterms:created>
  <dcterms:modified xsi:type="dcterms:W3CDTF">2019-12-22T15:06:50Z</dcterms:modified>
</cp:coreProperties>
</file>